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  <p:sldId id="270" r:id="rId12"/>
    <p:sldId id="271" r:id="rId13"/>
    <p:sldId id="264" r:id="rId14"/>
    <p:sldId id="265" r:id="rId15"/>
    <p:sldId id="27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7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53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33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868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142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616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521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30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43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40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53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269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65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75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</a:rPr>
              <a:t>EDA 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26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김지호</a:t>
            </a:r>
            <a:endParaRPr lang="en-US" altLang="ko-KR" sz="1100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rgbClr val="19264B"/>
                </a:solidFill>
              </a:rPr>
              <a:t>스터디원</a:t>
            </a:r>
            <a:r>
              <a:rPr lang="ko-KR" altLang="en-US" sz="1100" dirty="0">
                <a:solidFill>
                  <a:srgbClr val="19264B"/>
                </a:solidFill>
              </a:rPr>
              <a:t> </a:t>
            </a:r>
            <a:r>
              <a:rPr lang="en-US" altLang="ko-KR" sz="1100" dirty="0">
                <a:solidFill>
                  <a:srgbClr val="19264B"/>
                </a:solidFill>
              </a:rPr>
              <a:t>: </a:t>
            </a:r>
            <a:r>
              <a:rPr lang="ko-KR" altLang="en-US" sz="1100" dirty="0">
                <a:solidFill>
                  <a:srgbClr val="19264B"/>
                </a:solidFill>
              </a:rPr>
              <a:t>김지호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이혜원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최지원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6F6CA-D8E6-16F1-D470-EFB31775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571" y="2016805"/>
            <a:ext cx="3787590" cy="1586939"/>
          </a:xfrm>
          <a:prstGeom prst="rect">
            <a:avLst/>
          </a:prstGeom>
        </p:spPr>
      </p:pic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D8857BE1-66E3-D1B8-D2DC-EC0C51AB8AE7}"/>
              </a:ext>
            </a:extLst>
          </p:cNvPr>
          <p:cNvSpPr txBox="1"/>
          <p:nvPr/>
        </p:nvSpPr>
        <p:spPr>
          <a:xfrm>
            <a:off x="5773632" y="2633317"/>
            <a:ext cx="294799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/>
              <a:t>타겟값이</a:t>
            </a:r>
            <a:r>
              <a:rPr lang="ko-KR" altLang="en-US" sz="1100" dirty="0"/>
              <a:t> 불균형 하므로 샘플링 필요</a:t>
            </a:r>
            <a:r>
              <a:rPr lang="en-US" altLang="ko-KR" sz="1100" dirty="0"/>
              <a:t>!</a:t>
            </a:r>
            <a:endParaRPr sz="1100" dirty="0"/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2C1FCD4C-33C9-0341-BC71-C01423DEA0CE}"/>
              </a:ext>
            </a:extLst>
          </p:cNvPr>
          <p:cNvSpPr txBox="1"/>
          <p:nvPr/>
        </p:nvSpPr>
        <p:spPr>
          <a:xfrm>
            <a:off x="1583571" y="821655"/>
            <a:ext cx="2697484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타겟값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불균형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33884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FDAB5B86-276C-1A2A-36A5-91C5B255C910}"/>
              </a:ext>
            </a:extLst>
          </p:cNvPr>
          <p:cNvSpPr txBox="1"/>
          <p:nvPr/>
        </p:nvSpPr>
        <p:spPr>
          <a:xfrm>
            <a:off x="1583571" y="821655"/>
            <a:ext cx="2697484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수치형 컬럼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2D13D4-03A6-D856-F996-59AA1DD1B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161" y="1649519"/>
            <a:ext cx="2358981" cy="21531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439A18-9E4D-DF06-18AB-2F3FA3EF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153" y="1649519"/>
            <a:ext cx="2118569" cy="21531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04563A-644A-9635-7F20-3F31E886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448" y="1649519"/>
            <a:ext cx="2110508" cy="21531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3EF261D-531A-1947-F5CE-08395DCC34B7}"/>
              </a:ext>
            </a:extLst>
          </p:cNvPr>
          <p:cNvCxnSpPr>
            <a:cxnSpLocks/>
          </p:cNvCxnSpPr>
          <p:nvPr/>
        </p:nvCxnSpPr>
        <p:spPr>
          <a:xfrm>
            <a:off x="4189227" y="1356714"/>
            <a:ext cx="0" cy="3555527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747069C7-2D2E-A4BA-0A07-DB754917D900}"/>
              </a:ext>
            </a:extLst>
          </p:cNvPr>
          <p:cNvSpPr txBox="1"/>
          <p:nvPr/>
        </p:nvSpPr>
        <p:spPr>
          <a:xfrm>
            <a:off x="1890220" y="4144157"/>
            <a:ext cx="2134786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나이가 어릴수록 유망함</a:t>
            </a:r>
            <a:endParaRPr sz="1100" dirty="0"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AEE3A060-CB5F-8F28-B86B-6D51627DC354}"/>
              </a:ext>
            </a:extLst>
          </p:cNvPr>
          <p:cNvSpPr txBox="1"/>
          <p:nvPr/>
        </p:nvSpPr>
        <p:spPr>
          <a:xfrm>
            <a:off x="5063609" y="4017198"/>
            <a:ext cx="3588401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Weight</a:t>
            </a:r>
            <a:r>
              <a:rPr lang="ko-KR" altLang="en-US" sz="1100" dirty="0"/>
              <a:t>가 작거나 </a:t>
            </a:r>
            <a:r>
              <a:rPr lang="en-US" altLang="ko-KR" sz="1100" dirty="0"/>
              <a:t>Height</a:t>
            </a:r>
            <a:r>
              <a:rPr lang="ko-KR" altLang="en-US" sz="1100" dirty="0"/>
              <a:t>가 크면 유망함</a:t>
            </a:r>
            <a:endParaRPr lang="en-US" altLang="ko-KR" sz="11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Weight, </a:t>
            </a:r>
            <a:r>
              <a:rPr lang="en-US" sz="1100" dirty="0" err="1"/>
              <a:t>Heght</a:t>
            </a:r>
            <a:r>
              <a:rPr lang="en-US" sz="1100" dirty="0"/>
              <a:t> </a:t>
            </a:r>
            <a:r>
              <a:rPr lang="ko-KR" altLang="en-US" sz="1100" dirty="0"/>
              <a:t>컬럼 범주화 고려하기</a:t>
            </a:r>
            <a:endParaRPr sz="11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4FE54E-A384-C6B5-091E-0D7C2E564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161" y="1500447"/>
            <a:ext cx="838469" cy="1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1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949903-4638-E39E-A6EB-F9CE77942136}"/>
              </a:ext>
            </a:extLst>
          </p:cNvPr>
          <p:cNvGrpSpPr/>
          <p:nvPr/>
        </p:nvGrpSpPr>
        <p:grpSpPr>
          <a:xfrm>
            <a:off x="1648554" y="1360234"/>
            <a:ext cx="3509247" cy="3535241"/>
            <a:chOff x="1648554" y="1360234"/>
            <a:chExt cx="3509247" cy="35352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D3AA52-DA52-94D4-4109-B6F12630C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22" r="1858"/>
            <a:stretch/>
          </p:blipFill>
          <p:spPr>
            <a:xfrm>
              <a:off x="1648566" y="1360234"/>
              <a:ext cx="3509235" cy="225856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83EDCBE-6F3A-3ABD-DDF3-7604956F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82" t="494" r="1720" b="33155"/>
            <a:stretch/>
          </p:blipFill>
          <p:spPr>
            <a:xfrm>
              <a:off x="1648554" y="3618794"/>
              <a:ext cx="3509236" cy="1276681"/>
            </a:xfrm>
            <a:prstGeom prst="rect">
              <a:avLst/>
            </a:prstGeom>
          </p:spPr>
        </p:pic>
      </p:grp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FCB4891A-07A8-1721-1C27-BE29C1083274}"/>
              </a:ext>
            </a:extLst>
          </p:cNvPr>
          <p:cNvSpPr txBox="1"/>
          <p:nvPr/>
        </p:nvSpPr>
        <p:spPr>
          <a:xfrm>
            <a:off x="1583571" y="821655"/>
            <a:ext cx="2697484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범주형 컬럼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F9A3FCD9-DCBC-FB84-3B62-A73074EAC8E6}"/>
              </a:ext>
            </a:extLst>
          </p:cNvPr>
          <p:cNvSpPr txBox="1"/>
          <p:nvPr/>
        </p:nvSpPr>
        <p:spPr>
          <a:xfrm>
            <a:off x="5301250" y="3774411"/>
            <a:ext cx="374440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Position :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    GK/FW/DF/MF</a:t>
            </a:r>
            <a:r>
              <a:rPr lang="ko-KR" altLang="en-US" sz="1100" dirty="0"/>
              <a:t>로 범주화 고려하기</a:t>
            </a:r>
            <a:endParaRPr lang="en-US" sz="11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PreferredFoot</a:t>
            </a:r>
            <a:r>
              <a:rPr lang="en-US" sz="1100" dirty="0"/>
              <a:t> : </a:t>
            </a:r>
            <a:r>
              <a:rPr lang="ko-KR" altLang="en-US" sz="1100" dirty="0"/>
              <a:t>왼</a:t>
            </a:r>
            <a:r>
              <a:rPr lang="en-US" altLang="ko-KR" sz="1100" dirty="0"/>
              <a:t>/</a:t>
            </a:r>
            <a:r>
              <a:rPr lang="ko-KR" altLang="en-US" sz="1100" dirty="0"/>
              <a:t>오</a:t>
            </a:r>
            <a:endParaRPr lang="en-US" altLang="ko-KR" sz="11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AttackingRate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DefensiveWorkRate</a:t>
            </a:r>
            <a:r>
              <a:rPr lang="en-US" altLang="ko-KR" sz="1100" dirty="0"/>
              <a:t> : </a:t>
            </a:r>
            <a:r>
              <a:rPr lang="ko-KR" altLang="en-US" sz="1100" dirty="0"/>
              <a:t>인코딩 필요</a:t>
            </a:r>
            <a:endParaRPr lang="en-US" altLang="ko-KR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DB6015-C775-901D-AFB5-48AFC6592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261" y="1360235"/>
            <a:ext cx="3719079" cy="2414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22FED0-DCDE-F9F6-563D-6DB43060E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871" y="1208674"/>
            <a:ext cx="838469" cy="1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2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D9023-A253-3FAC-C293-9A7BE2C10ACD}"/>
              </a:ext>
            </a:extLst>
          </p:cNvPr>
          <p:cNvSpPr txBox="1"/>
          <p:nvPr/>
        </p:nvSpPr>
        <p:spPr>
          <a:xfrm>
            <a:off x="5212080" y="2019765"/>
            <a:ext cx="3468340" cy="82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축구는 포지션별 능력치가 상이하므로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b="1" dirty="0" err="1"/>
              <a:t>fw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공격수</a:t>
            </a:r>
            <a:r>
              <a:rPr lang="en-US" altLang="ko-KR" sz="1100" b="1" dirty="0"/>
              <a:t>), </a:t>
            </a:r>
            <a:r>
              <a:rPr lang="en-US" altLang="ko-KR" sz="1100" b="1" dirty="0" err="1"/>
              <a:t>df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수비수</a:t>
            </a:r>
            <a:r>
              <a:rPr lang="en-US" altLang="ko-KR" sz="1100" b="1" dirty="0"/>
              <a:t>), mf(</a:t>
            </a:r>
            <a:r>
              <a:rPr lang="ko-KR" altLang="en-US" sz="1100" b="1" dirty="0"/>
              <a:t>미드필더</a:t>
            </a:r>
            <a:r>
              <a:rPr lang="en-US" altLang="ko-KR" sz="1100" b="1" dirty="0"/>
              <a:t>), </a:t>
            </a:r>
            <a:r>
              <a:rPr lang="en-US" altLang="ko-KR" sz="1100" b="1" dirty="0" err="1"/>
              <a:t>gk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골키퍼</a:t>
            </a:r>
            <a:r>
              <a:rPr lang="en-US" altLang="ko-KR" sz="1100" b="1" dirty="0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총 </a:t>
            </a:r>
            <a:r>
              <a:rPr lang="en-US" altLang="ko-KR" sz="1100" dirty="0"/>
              <a:t>4</a:t>
            </a:r>
            <a:r>
              <a:rPr lang="ko-KR" altLang="en-US" sz="1100" dirty="0"/>
              <a:t>개로 대분류로 나누는 것 고려하기로 함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140C77-A33B-1A69-3302-FED81A1FF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98" t="9172" r="5244"/>
          <a:stretch/>
        </p:blipFill>
        <p:spPr>
          <a:xfrm>
            <a:off x="1583572" y="1524099"/>
            <a:ext cx="3628508" cy="2461855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C4C8FCD1-3DE9-0CCF-514A-58DFFD6FAC04}"/>
              </a:ext>
            </a:extLst>
          </p:cNvPr>
          <p:cNvSpPr txBox="1"/>
          <p:nvPr/>
        </p:nvSpPr>
        <p:spPr>
          <a:xfrm>
            <a:off x="1583571" y="821655"/>
            <a:ext cx="2697484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Position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컬럼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EFCC4-FC81-22C5-A3E4-868624BABAE7}"/>
              </a:ext>
            </a:extLst>
          </p:cNvPr>
          <p:cNvSpPr txBox="1"/>
          <p:nvPr/>
        </p:nvSpPr>
        <p:spPr>
          <a:xfrm>
            <a:off x="5212080" y="3337900"/>
            <a:ext cx="4572000" cy="56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수비수의 경우 </a:t>
            </a:r>
            <a:r>
              <a:rPr lang="en-US" altLang="ko-KR" sz="1100" dirty="0"/>
              <a:t>B</a:t>
            </a:r>
            <a:r>
              <a:rPr lang="ko-KR" altLang="en-US" sz="1100" dirty="0"/>
              <a:t>로 끝나 </a:t>
            </a:r>
            <a:r>
              <a:rPr lang="en-US" altLang="ko-KR" sz="1100" dirty="0" err="1"/>
              <a:t>str.endswith</a:t>
            </a:r>
            <a:r>
              <a:rPr lang="en-US" altLang="ko-KR" sz="1100" dirty="0"/>
              <a:t>() </a:t>
            </a:r>
            <a:r>
              <a:rPr lang="ko-KR" altLang="en-US" sz="1100" dirty="0"/>
              <a:t>함수를 활용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공격수의 경우 </a:t>
            </a:r>
            <a:r>
              <a:rPr lang="en-US" altLang="ko-KR" sz="1100" dirty="0"/>
              <a:t>wing</a:t>
            </a:r>
            <a:r>
              <a:rPr lang="ko-KR" altLang="en-US" sz="1100" dirty="0"/>
              <a:t>이나 </a:t>
            </a:r>
            <a:r>
              <a:rPr lang="en-US" altLang="ko-KR" sz="1100" dirty="0"/>
              <a:t>ST</a:t>
            </a:r>
            <a:r>
              <a:rPr lang="ko-KR" altLang="en-US" sz="1100" dirty="0"/>
              <a:t>가 존재하여 </a:t>
            </a:r>
            <a:r>
              <a:rPr lang="en-US" altLang="ko-KR" sz="1100" dirty="0" err="1"/>
              <a:t>isin</a:t>
            </a:r>
            <a:r>
              <a:rPr lang="en-US" altLang="ko-KR" sz="1100" dirty="0"/>
              <a:t>()</a:t>
            </a:r>
            <a:r>
              <a:rPr lang="ko-KR" altLang="en-US" sz="1100" dirty="0"/>
              <a:t>함수 사용</a:t>
            </a:r>
          </a:p>
        </p:txBody>
      </p:sp>
    </p:spTree>
    <p:extLst>
      <p:ext uri="{BB962C8B-B14F-4D97-AF65-F5344CB8AC3E}">
        <p14:creationId xmlns:p14="http://schemas.microsoft.com/office/powerpoint/2010/main" val="2352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F39B1E-38D3-FC8A-5647-12CF01F136D8}"/>
              </a:ext>
            </a:extLst>
          </p:cNvPr>
          <p:cNvGrpSpPr/>
          <p:nvPr/>
        </p:nvGrpSpPr>
        <p:grpSpPr>
          <a:xfrm>
            <a:off x="1523300" y="1549482"/>
            <a:ext cx="7367018" cy="2112718"/>
            <a:chOff x="1518330" y="817128"/>
            <a:chExt cx="7367018" cy="211271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8F3FDED-E7D8-629F-A58A-3B3620DDF0E6}"/>
                </a:ext>
              </a:extLst>
            </p:cNvPr>
            <p:cNvGrpSpPr/>
            <p:nvPr/>
          </p:nvGrpSpPr>
          <p:grpSpPr>
            <a:xfrm>
              <a:off x="1518330" y="859658"/>
              <a:ext cx="4720636" cy="2070188"/>
              <a:chOff x="1518330" y="859658"/>
              <a:chExt cx="4720636" cy="207018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1D179441-88A2-1DCE-C3C6-0BD85CEE2B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45" r="3504"/>
              <a:stretch/>
            </p:blipFill>
            <p:spPr>
              <a:xfrm>
                <a:off x="1518330" y="876670"/>
                <a:ext cx="2192210" cy="1925278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59B3297-48B0-6455-BED6-B2258126D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43" r="1591"/>
              <a:stretch/>
            </p:blipFill>
            <p:spPr>
              <a:xfrm>
                <a:off x="3898675" y="859658"/>
                <a:ext cx="2340291" cy="2070188"/>
              </a:xfrm>
              <a:prstGeom prst="rect">
                <a:avLst/>
              </a:prstGeom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CD7D52-5BE7-8E39-7796-21F8B22C6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01" r="1165"/>
            <a:stretch/>
          </p:blipFill>
          <p:spPr>
            <a:xfrm>
              <a:off x="6427101" y="817128"/>
              <a:ext cx="2458247" cy="1166148"/>
            </a:xfrm>
            <a:prstGeom prst="rect">
              <a:avLst/>
            </a:prstGeom>
          </p:spPr>
        </p:pic>
      </p:grp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1F803E70-52A8-A0EE-4E89-C17C76827872}"/>
              </a:ext>
            </a:extLst>
          </p:cNvPr>
          <p:cNvSpPr txBox="1"/>
          <p:nvPr/>
        </p:nvSpPr>
        <p:spPr>
          <a:xfrm>
            <a:off x="1583571" y="821655"/>
            <a:ext cx="2697484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Position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컬럼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39BB1-7347-84E5-F508-0FB3749F6F31}"/>
              </a:ext>
            </a:extLst>
          </p:cNvPr>
          <p:cNvSpPr txBox="1"/>
          <p:nvPr/>
        </p:nvSpPr>
        <p:spPr>
          <a:xfrm>
            <a:off x="2397819" y="4007207"/>
            <a:ext cx="5351941" cy="31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/>
              <a:t>위와 같이 </a:t>
            </a:r>
            <a:r>
              <a:rPr lang="en-US" altLang="ko-KR" sz="1100" dirty="0"/>
              <a:t>4</a:t>
            </a:r>
            <a:r>
              <a:rPr lang="ko-KR" altLang="en-US" sz="1100" dirty="0"/>
              <a:t>개의 카테고리로 나누기 전 후로 비교 분석할 계획</a:t>
            </a:r>
          </a:p>
        </p:txBody>
      </p:sp>
    </p:spTree>
    <p:extLst>
      <p:ext uri="{BB962C8B-B14F-4D97-AF65-F5344CB8AC3E}">
        <p14:creationId xmlns:p14="http://schemas.microsoft.com/office/powerpoint/2010/main" val="317834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28390FC0-7DC3-A186-4C46-D152DD9AAC4E}"/>
              </a:ext>
            </a:extLst>
          </p:cNvPr>
          <p:cNvSpPr txBox="1"/>
          <p:nvPr/>
        </p:nvSpPr>
        <p:spPr>
          <a:xfrm>
            <a:off x="2710400" y="2196277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!</a:t>
            </a:r>
            <a:endParaRPr sz="3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4189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7BDEC0-4933-8F9F-D86F-541A8C2F3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5"/>
          <a:stretch/>
        </p:blipFill>
        <p:spPr>
          <a:xfrm>
            <a:off x="1612314" y="1242293"/>
            <a:ext cx="4287600" cy="3454214"/>
          </a:xfrm>
          <a:prstGeom prst="rect">
            <a:avLst/>
          </a:prstGeom>
        </p:spPr>
      </p:pic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612313" y="1262100"/>
            <a:ext cx="4287600" cy="3414600"/>
          </a:xfrm>
          <a:prstGeom prst="rect">
            <a:avLst/>
          </a:prstGeom>
          <a:noFill/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023129" y="2056239"/>
            <a:ext cx="2947996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/>
              <a:t>팀</a:t>
            </a:r>
            <a:r>
              <a:rPr lang="ko" sz="1100" dirty="0"/>
              <a:t>원 1 : 김</a:t>
            </a:r>
            <a:r>
              <a:rPr lang="ko-KR" altLang="en-US" sz="1100" dirty="0"/>
              <a:t>지호</a:t>
            </a:r>
            <a:r>
              <a:rPr lang="en-US" altLang="ko-KR" sz="1100" dirty="0"/>
              <a:t>(</a:t>
            </a:r>
            <a:r>
              <a:rPr lang="ko-KR" altLang="en-US" sz="1100" dirty="0"/>
              <a:t>미디어커뮤니케이션학과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20)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/>
              <a:t>팀원</a:t>
            </a:r>
            <a:r>
              <a:rPr lang="ko" sz="1100" dirty="0"/>
              <a:t> 2 : 이</a:t>
            </a:r>
            <a:r>
              <a:rPr lang="ko-KR" altLang="en-US" sz="1100" dirty="0"/>
              <a:t>혜원</a:t>
            </a:r>
            <a:r>
              <a:rPr lang="en-US" altLang="ko-KR" sz="1100" dirty="0"/>
              <a:t>(</a:t>
            </a:r>
            <a:r>
              <a:rPr lang="ko-KR" altLang="en-US" sz="1100" dirty="0"/>
              <a:t>수학과</a:t>
            </a:r>
            <a:r>
              <a:rPr lang="en-US" altLang="ko-KR" sz="1100" dirty="0"/>
              <a:t>, 20)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/>
              <a:t>팀</a:t>
            </a:r>
            <a:r>
              <a:rPr lang="ko" sz="1100" dirty="0"/>
              <a:t>원 3 : </a:t>
            </a:r>
            <a:r>
              <a:rPr lang="ko-KR" altLang="en-US" sz="1100" dirty="0"/>
              <a:t>최지원</a:t>
            </a:r>
            <a:r>
              <a:rPr lang="en-US" altLang="ko-KR" sz="1100" dirty="0"/>
              <a:t>(</a:t>
            </a:r>
            <a:r>
              <a:rPr lang="ko-KR" altLang="en-US" sz="1100" dirty="0"/>
              <a:t>산업보안학과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21)</a:t>
            </a:r>
            <a:endParaRPr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9ABBE997-791D-53A3-B4A2-8BF348F7E2BB}"/>
              </a:ext>
            </a:extLst>
          </p:cNvPr>
          <p:cNvSpPr txBox="1"/>
          <p:nvPr/>
        </p:nvSpPr>
        <p:spPr>
          <a:xfrm>
            <a:off x="1408975" y="117324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계획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863D7F5A-D051-E895-EC98-C8571412C650}"/>
              </a:ext>
            </a:extLst>
          </p:cNvPr>
          <p:cNvSpPr txBox="1"/>
          <p:nvPr/>
        </p:nvSpPr>
        <p:spPr>
          <a:xfrm>
            <a:off x="1408975" y="207858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4B272BB1-B7B2-9638-1FBC-A707323E45CE}"/>
              </a:ext>
            </a:extLst>
          </p:cNvPr>
          <p:cNvSpPr txBox="1"/>
          <p:nvPr/>
        </p:nvSpPr>
        <p:spPr>
          <a:xfrm>
            <a:off x="1408975" y="298391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계획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F3E71F54-C2C3-9C9E-FE59-818E21A6A3EC}"/>
              </a:ext>
            </a:extLst>
          </p:cNvPr>
          <p:cNvSpPr txBox="1"/>
          <p:nvPr/>
        </p:nvSpPr>
        <p:spPr>
          <a:xfrm>
            <a:off x="1408975" y="1258217"/>
            <a:ext cx="44514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 수요일 오후 </a:t>
            </a:r>
            <a:r>
              <a:rPr lang="en-US" altLang="ko-KR" sz="1600" dirty="0"/>
              <a:t>7</a:t>
            </a:r>
            <a:r>
              <a:rPr lang="ko-KR" altLang="en-US" sz="1600" dirty="0"/>
              <a:t>시 대면</a:t>
            </a:r>
            <a:r>
              <a:rPr lang="en-US" altLang="ko-KR" sz="1600" dirty="0"/>
              <a:t>/</a:t>
            </a:r>
            <a:r>
              <a:rPr lang="ko-KR" altLang="en-US" sz="1600" dirty="0" err="1"/>
              <a:t>비대면</a:t>
            </a:r>
            <a:r>
              <a:rPr lang="ko-KR" altLang="en-US" sz="1600" dirty="0"/>
              <a:t> 혼합 </a:t>
            </a:r>
            <a:endParaRPr sz="1600" dirty="0"/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F5C9A7FE-DC23-F541-2D96-CD421C7448B0}"/>
              </a:ext>
            </a:extLst>
          </p:cNvPr>
          <p:cNvSpPr txBox="1"/>
          <p:nvPr/>
        </p:nvSpPr>
        <p:spPr>
          <a:xfrm>
            <a:off x="1408975" y="2247514"/>
            <a:ext cx="44514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 프로젝트 진행하면서 서로의 아이디어 공유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CD3CD3-66D2-95D2-83D9-00B4F27A0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953881"/>
            <a:ext cx="3287716" cy="1786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3359AE-70F8-F121-EF59-E88CCD43B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1572881"/>
            <a:ext cx="1219200" cy="381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C3EFC5-1E80-BA20-89FE-5E3D0ABA03D0}"/>
              </a:ext>
            </a:extLst>
          </p:cNvPr>
          <p:cNvGrpSpPr/>
          <p:nvPr/>
        </p:nvGrpSpPr>
        <p:grpSpPr>
          <a:xfrm>
            <a:off x="5919219" y="1629956"/>
            <a:ext cx="2194326" cy="2400627"/>
            <a:chOff x="5540699" y="942648"/>
            <a:chExt cx="2194326" cy="2400627"/>
          </a:xfrm>
        </p:grpSpPr>
        <p:sp>
          <p:nvSpPr>
            <p:cNvPr id="10" name="Google Shape;67;p14">
              <a:extLst>
                <a:ext uri="{FF2B5EF4-FFF2-40B4-BE49-F238E27FC236}">
                  <a16:creationId xmlns:a16="http://schemas.microsoft.com/office/drawing/2014/main" id="{F2D5C867-CBA6-AFD1-6571-A7A36B1C32DD}"/>
                </a:ext>
              </a:extLst>
            </p:cNvPr>
            <p:cNvSpPr txBox="1"/>
            <p:nvPr/>
          </p:nvSpPr>
          <p:spPr>
            <a:xfrm>
              <a:off x="5670538" y="942648"/>
              <a:ext cx="2064487" cy="2400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228600" lvl="0" indent="-2286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200" dirty="0"/>
                <a:t>문제기반 학습의 이해</a:t>
              </a:r>
              <a:endParaRPr lang="en-US" altLang="ko-KR" sz="1200" dirty="0"/>
            </a:p>
            <a:p>
              <a:pPr marL="228600" lvl="0" indent="-2286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200" dirty="0"/>
                <a:t>데이터 탐색 기초</a:t>
              </a:r>
              <a:endParaRPr lang="en-US" altLang="ko-KR" sz="1200" dirty="0"/>
            </a:p>
            <a:p>
              <a:pPr marL="228600" lvl="0" indent="-2286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200" dirty="0"/>
                <a:t>데이터 시각화</a:t>
              </a:r>
              <a:endParaRPr lang="en-US" altLang="ko-KR" sz="1200" dirty="0"/>
            </a:p>
            <a:p>
              <a:pPr marL="228600" lvl="0" indent="-2286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200" dirty="0"/>
                <a:t>분류 모델 만들기</a:t>
              </a:r>
              <a:endParaRPr lang="en-US" altLang="ko-KR" sz="1200" dirty="0"/>
            </a:p>
            <a:p>
              <a:pPr marL="228600" lvl="0" indent="-2286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200" dirty="0"/>
                <a:t>상관관계 학습과 </a:t>
              </a:r>
              <a:r>
                <a:rPr lang="ko-KR" altLang="en-US" sz="1200" dirty="0" err="1"/>
                <a:t>전처리</a:t>
              </a:r>
              <a:endParaRPr lang="en-US" altLang="ko-KR" sz="1200" dirty="0"/>
            </a:p>
            <a:p>
              <a:pPr marL="228600" lvl="0" indent="-2286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200" dirty="0"/>
                <a:t>분류 모델 만들기</a:t>
              </a:r>
              <a:r>
                <a:rPr lang="en-US" altLang="ko-KR" sz="1200" dirty="0"/>
                <a:t>(2)</a:t>
              </a:r>
              <a:r>
                <a:rPr lang="ko-KR" altLang="en-US" sz="1200" dirty="0"/>
                <a:t> </a:t>
              </a:r>
              <a:endParaRPr sz="1200" dirty="0"/>
            </a:p>
          </p:txBody>
        </p:sp>
        <p:sp>
          <p:nvSpPr>
            <p:cNvPr id="12" name="오른쪽 중괄호 11">
              <a:extLst>
                <a:ext uri="{FF2B5EF4-FFF2-40B4-BE49-F238E27FC236}">
                  <a16:creationId xmlns:a16="http://schemas.microsoft.com/office/drawing/2014/main" id="{B86801C8-5B1A-F464-62CB-5F16F46616AF}"/>
                </a:ext>
              </a:extLst>
            </p:cNvPr>
            <p:cNvSpPr/>
            <p:nvPr/>
          </p:nvSpPr>
          <p:spPr>
            <a:xfrm flipH="1">
              <a:off x="5540699" y="2359718"/>
              <a:ext cx="129827" cy="762001"/>
            </a:xfrm>
            <a:prstGeom prst="rightBrace">
              <a:avLst>
                <a:gd name="adj1" fmla="val 54195"/>
                <a:gd name="adj2" fmla="val 50000"/>
              </a:avLst>
            </a:prstGeom>
            <a:ln w="19050">
              <a:solidFill>
                <a:srgbClr val="3D7D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오른쪽 중괄호 12">
              <a:extLst>
                <a:ext uri="{FF2B5EF4-FFF2-40B4-BE49-F238E27FC236}">
                  <a16:creationId xmlns:a16="http://schemas.microsoft.com/office/drawing/2014/main" id="{B078B32C-37B3-C730-56A2-63DD1EA656E4}"/>
                </a:ext>
              </a:extLst>
            </p:cNvPr>
            <p:cNvSpPr/>
            <p:nvPr/>
          </p:nvSpPr>
          <p:spPr>
            <a:xfrm flipH="1">
              <a:off x="5540699" y="1247103"/>
              <a:ext cx="129827" cy="762001"/>
            </a:xfrm>
            <a:prstGeom prst="rightBrace">
              <a:avLst>
                <a:gd name="adj1" fmla="val 54195"/>
                <a:gd name="adj2" fmla="val 50000"/>
              </a:avLst>
            </a:prstGeom>
            <a:ln w="19050">
              <a:solidFill>
                <a:srgbClr val="3D7D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37791713-D3C7-3EAB-6DCE-E51A37C20BE0}"/>
              </a:ext>
            </a:extLst>
          </p:cNvPr>
          <p:cNvSpPr txBox="1"/>
          <p:nvPr/>
        </p:nvSpPr>
        <p:spPr>
          <a:xfrm>
            <a:off x="5302724" y="2138454"/>
            <a:ext cx="61648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3/20</a:t>
            </a:r>
            <a:endParaRPr sz="1100" dirty="0"/>
          </a:p>
        </p:txBody>
      </p:sp>
      <p:sp>
        <p:nvSpPr>
          <p:cNvPr id="16" name="Google Shape;67;p14">
            <a:extLst>
              <a:ext uri="{FF2B5EF4-FFF2-40B4-BE49-F238E27FC236}">
                <a16:creationId xmlns:a16="http://schemas.microsoft.com/office/drawing/2014/main" id="{80A8296B-5B46-E48C-599D-FFBCB5F89BC3}"/>
              </a:ext>
            </a:extLst>
          </p:cNvPr>
          <p:cNvSpPr txBox="1"/>
          <p:nvPr/>
        </p:nvSpPr>
        <p:spPr>
          <a:xfrm>
            <a:off x="5301722" y="3237087"/>
            <a:ext cx="61648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3/29</a:t>
            </a:r>
            <a:endParaRPr sz="1100" dirty="0"/>
          </a:p>
        </p:txBody>
      </p:sp>
      <p:sp>
        <p:nvSpPr>
          <p:cNvPr id="17" name="Google Shape;83;p16">
            <a:extLst>
              <a:ext uri="{FF2B5EF4-FFF2-40B4-BE49-F238E27FC236}">
                <a16:creationId xmlns:a16="http://schemas.microsoft.com/office/drawing/2014/main" id="{D929852E-2F59-1336-61FF-B80269EA6C07}"/>
              </a:ext>
            </a:extLst>
          </p:cNvPr>
          <p:cNvSpPr txBox="1"/>
          <p:nvPr/>
        </p:nvSpPr>
        <p:spPr>
          <a:xfrm>
            <a:off x="6049046" y="1384077"/>
            <a:ext cx="1660232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가이드 라인</a:t>
            </a:r>
            <a:endParaRPr sz="11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536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5F1627-A901-CD60-B4F9-90D6946C0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895" y="1410075"/>
            <a:ext cx="3056131" cy="31376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FB8A4F-6914-A987-9590-B38AD439A4E2}"/>
              </a:ext>
            </a:extLst>
          </p:cNvPr>
          <p:cNvSpPr txBox="1"/>
          <p:nvPr/>
        </p:nvSpPr>
        <p:spPr>
          <a:xfrm>
            <a:off x="1547159" y="2339238"/>
            <a:ext cx="4446137" cy="10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축구 선수들의 유망 여부를 </a:t>
            </a:r>
            <a:r>
              <a:rPr lang="ko-KR" altLang="en-US" sz="1100" dirty="0">
                <a:latin typeface="Roboto" panose="02000000000000000000" pitchFamily="2" charset="0"/>
              </a:rPr>
              <a:t>예측</a:t>
            </a:r>
            <a:endParaRPr lang="en-US" altLang="ko-KR" sz="11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65</a:t>
            </a:r>
            <a:r>
              <a:rPr lang="ko-KR" altLang="en-US" sz="1100" dirty="0"/>
              <a:t>개의 </a:t>
            </a:r>
            <a:r>
              <a:rPr lang="ko-KR" altLang="en-US" sz="1100" dirty="0" err="1"/>
              <a:t>피쳐로</a:t>
            </a:r>
            <a:r>
              <a:rPr lang="ko-KR" altLang="en-US" sz="1100" dirty="0"/>
              <a:t> 유망 여부를 이진 분류</a:t>
            </a:r>
            <a:endParaRPr lang="en-US" altLang="ko-KR" sz="1100" dirty="0"/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/>
              <a:t>※ </a:t>
            </a:r>
            <a:r>
              <a:rPr lang="ko-KR" altLang="en-US" sz="800" dirty="0"/>
              <a:t>기간이 지난 </a:t>
            </a:r>
            <a:r>
              <a:rPr lang="ko-KR" altLang="en-US" sz="800" dirty="0" err="1"/>
              <a:t>해커톤이므로</a:t>
            </a:r>
            <a:r>
              <a:rPr lang="ko-KR" altLang="en-US" sz="800" dirty="0"/>
              <a:t> </a:t>
            </a:r>
            <a:r>
              <a:rPr lang="en-US" altLang="ko-KR" sz="800" dirty="0"/>
              <a:t>test </a:t>
            </a:r>
            <a:r>
              <a:rPr lang="ko-KR" altLang="en-US" sz="800" dirty="0"/>
              <a:t>데이터를 미리 선정하고 </a:t>
            </a:r>
            <a:r>
              <a:rPr lang="en-US" altLang="ko-KR" sz="800" dirty="0"/>
              <a:t>accuracy</a:t>
            </a:r>
            <a:r>
              <a:rPr lang="ko-KR" altLang="en-US" sz="800" dirty="0"/>
              <a:t>를 최대한 </a:t>
            </a:r>
            <a:r>
              <a:rPr lang="ko-KR" altLang="en-US" sz="800" dirty="0" err="1"/>
              <a:t>높여보기로</a:t>
            </a:r>
            <a:r>
              <a:rPr lang="ko-KR" altLang="en-US" sz="800" dirty="0"/>
              <a:t> 함</a:t>
            </a:r>
            <a:r>
              <a:rPr lang="en-US" altLang="ko-KR" sz="1100" dirty="0"/>
              <a:t>.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E6DD2314-7825-C565-8D51-3A40ED8AD7A6}"/>
              </a:ext>
            </a:extLst>
          </p:cNvPr>
          <p:cNvSpPr txBox="1"/>
          <p:nvPr/>
        </p:nvSpPr>
        <p:spPr>
          <a:xfrm>
            <a:off x="1547159" y="1800659"/>
            <a:ext cx="392767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축구선수의 유망 여부 예측 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AI </a:t>
            </a:r>
            <a:r>
              <a:rPr lang="ko-KR" altLang="en-US" sz="16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해커톤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5120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D1666C-CFF7-006F-AECC-64BE041C8B73}"/>
              </a:ext>
            </a:extLst>
          </p:cNvPr>
          <p:cNvGrpSpPr/>
          <p:nvPr/>
        </p:nvGrpSpPr>
        <p:grpSpPr>
          <a:xfrm>
            <a:off x="2972909" y="1267829"/>
            <a:ext cx="4235213" cy="1375983"/>
            <a:chOff x="1464878" y="1968534"/>
            <a:chExt cx="4235213" cy="137598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4EF80B0-294F-DA9D-BDB3-2F3D211164A3}"/>
                </a:ext>
              </a:extLst>
            </p:cNvPr>
            <p:cNvGrpSpPr/>
            <p:nvPr/>
          </p:nvGrpSpPr>
          <p:grpSpPr>
            <a:xfrm>
              <a:off x="1655917" y="2122593"/>
              <a:ext cx="3853134" cy="1067864"/>
              <a:chOff x="1702840" y="2040583"/>
              <a:chExt cx="3853134" cy="1067864"/>
            </a:xfrm>
          </p:grpSpPr>
          <p:sp>
            <p:nvSpPr>
              <p:cNvPr id="3" name="Google Shape;83;p16">
                <a:extLst>
                  <a:ext uri="{FF2B5EF4-FFF2-40B4-BE49-F238E27FC236}">
                    <a16:creationId xmlns:a16="http://schemas.microsoft.com/office/drawing/2014/main" id="{FDAB5B86-276C-1A2A-36A5-91C5B255C910}"/>
                  </a:ext>
                </a:extLst>
              </p:cNvPr>
              <p:cNvSpPr txBox="1"/>
              <p:nvPr/>
            </p:nvSpPr>
            <p:spPr>
              <a:xfrm>
                <a:off x="1702840" y="2040583"/>
                <a:ext cx="2182123" cy="503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데이터 탐색</a:t>
                </a:r>
                <a:r>
                  <a:rPr lang="en-US" altLang="ko-KR" sz="1800" b="1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(EDA)</a:t>
                </a:r>
                <a:endParaRPr sz="1800" b="1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19E59-A6DC-5687-742C-EB36A757D227}"/>
                  </a:ext>
                </a:extLst>
              </p:cNvPr>
              <p:cNvSpPr txBox="1"/>
              <p:nvPr/>
            </p:nvSpPr>
            <p:spPr>
              <a:xfrm>
                <a:off x="1702840" y="2492253"/>
                <a:ext cx="3853134" cy="616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>
                    <a:solidFill>
                      <a:srgbClr val="24292F"/>
                    </a:solidFill>
                    <a:effectLst/>
                    <a:latin typeface="Noto Sans KR"/>
                  </a:rPr>
                  <a:t>"</a:t>
                </a:r>
                <a:r>
                  <a:rPr lang="ko-KR" altLang="en-US" sz="1200" b="0" i="0" dirty="0">
                    <a:solidFill>
                      <a:srgbClr val="24292F"/>
                    </a:solidFill>
                    <a:effectLst/>
                    <a:latin typeface="Noto Sans KR"/>
                  </a:rPr>
                  <a:t>탐색적 데이터 분석</a:t>
                </a:r>
                <a:r>
                  <a:rPr lang="en-US" altLang="ko-KR" sz="1200" b="0" i="0" dirty="0">
                    <a:solidFill>
                      <a:srgbClr val="24292F"/>
                    </a:solidFill>
                    <a:effectLst/>
                    <a:latin typeface="Noto Sans KR"/>
                  </a:rPr>
                  <a:t>(Exploratory Data Analysis)"</a:t>
                </a:r>
                <a:r>
                  <a:rPr lang="ko-KR" altLang="en-US" sz="1200" b="0" i="0" dirty="0">
                    <a:solidFill>
                      <a:srgbClr val="24292F"/>
                    </a:solidFill>
                    <a:effectLst/>
                    <a:latin typeface="Noto Sans KR"/>
                  </a:rPr>
                  <a:t>의 약어</a:t>
                </a:r>
                <a:r>
                  <a:rPr lang="en-US" altLang="ko-KR" sz="1200" b="0" i="0" dirty="0">
                    <a:solidFill>
                      <a:srgbClr val="24292F"/>
                    </a:solidFill>
                    <a:effectLst/>
                    <a:latin typeface="Noto Sans KR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24292F"/>
                    </a:solidFill>
                    <a:effectLst/>
                    <a:latin typeface="Noto Sans KR"/>
                  </a:rPr>
                  <a:t>데이터를 탐색하고 분석하는 과정을 의미함</a:t>
                </a:r>
                <a:endParaRPr lang="ko-KR" altLang="en-US" sz="1200" dirty="0"/>
              </a:p>
            </p:txBody>
          </p:sp>
        </p:grp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3DE6860-A502-0090-3CD5-4381C797D2D8}"/>
                </a:ext>
              </a:extLst>
            </p:cNvPr>
            <p:cNvSpPr/>
            <p:nvPr/>
          </p:nvSpPr>
          <p:spPr>
            <a:xfrm>
              <a:off x="1464878" y="1968534"/>
              <a:ext cx="4235213" cy="1375983"/>
            </a:xfrm>
            <a:prstGeom prst="roundRect">
              <a:avLst>
                <a:gd name="adj" fmla="val 9736"/>
              </a:avLst>
            </a:prstGeom>
            <a:noFill/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1A476E-C6F7-2E12-7A0D-4210CE76A6EC}"/>
              </a:ext>
            </a:extLst>
          </p:cNvPr>
          <p:cNvGrpSpPr/>
          <p:nvPr/>
        </p:nvGrpSpPr>
        <p:grpSpPr>
          <a:xfrm>
            <a:off x="2928200" y="2936919"/>
            <a:ext cx="4324629" cy="1454214"/>
            <a:chOff x="2523432" y="2867344"/>
            <a:chExt cx="4324629" cy="1454214"/>
          </a:xfrm>
        </p:grpSpPr>
        <p:sp>
          <p:nvSpPr>
            <p:cNvPr id="4" name="Google Shape;67;p14">
              <a:extLst>
                <a:ext uri="{FF2B5EF4-FFF2-40B4-BE49-F238E27FC236}">
                  <a16:creationId xmlns:a16="http://schemas.microsoft.com/office/drawing/2014/main" id="{02FB8F90-486B-5DC2-928B-A795CFEF87E0}"/>
                </a:ext>
              </a:extLst>
            </p:cNvPr>
            <p:cNvSpPr txBox="1"/>
            <p:nvPr/>
          </p:nvSpPr>
          <p:spPr>
            <a:xfrm>
              <a:off x="2523432" y="2867344"/>
              <a:ext cx="1849785" cy="1454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데이터 분포 및 값 확인</a:t>
              </a:r>
              <a:endParaRPr lang="en-US" altLang="ko-KR" sz="1100" dirty="0"/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상관분석</a:t>
              </a:r>
              <a:endParaRPr lang="en-US" altLang="ko-KR" sz="1100" dirty="0"/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err="1"/>
                <a:t>결측치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중복 데이터 </a:t>
              </a:r>
              <a:endParaRPr lang="en-US" altLang="ko-KR" sz="1100" dirty="0"/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err="1"/>
                <a:t>형변환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</p:txBody>
        </p:sp>
        <p:sp>
          <p:nvSpPr>
            <p:cNvPr id="13" name="Google Shape;67;p14">
              <a:extLst>
                <a:ext uri="{FF2B5EF4-FFF2-40B4-BE49-F238E27FC236}">
                  <a16:creationId xmlns:a16="http://schemas.microsoft.com/office/drawing/2014/main" id="{CF516FD8-3FBB-F765-6ABA-105858C7F956}"/>
                </a:ext>
              </a:extLst>
            </p:cNvPr>
            <p:cNvSpPr txBox="1"/>
            <p:nvPr/>
          </p:nvSpPr>
          <p:spPr>
            <a:xfrm>
              <a:off x="5240403" y="2867344"/>
              <a:ext cx="1607658" cy="1454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인코딩 </a:t>
              </a:r>
              <a:endParaRPr lang="en-US" altLang="ko-KR" sz="1100" dirty="0"/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이상치 </a:t>
              </a:r>
              <a:endParaRPr lang="en-US" altLang="ko-KR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스케일링 </a:t>
              </a:r>
              <a:endParaRPr lang="en-US" altLang="ko-KR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/>
                <a:t>타겟값</a:t>
              </a:r>
              <a:r>
                <a:rPr lang="ko-KR" altLang="en-US" sz="1100" dirty="0"/>
                <a:t> 불균형 여부</a:t>
              </a:r>
              <a:endParaRPr lang="en-US" altLang="ko-KR" sz="1100" dirty="0"/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데이터 시각화 </a:t>
              </a:r>
              <a:endParaRPr lang="en-US" altLang="ko-KR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290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EFB06E-4570-8C66-B933-E03A775C2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583559" y="1558734"/>
            <a:ext cx="3589576" cy="3094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F0B3AD-C5C9-71F3-4610-A054E68101A3}"/>
              </a:ext>
            </a:extLst>
          </p:cNvPr>
          <p:cNvGrpSpPr/>
          <p:nvPr/>
        </p:nvGrpSpPr>
        <p:grpSpPr>
          <a:xfrm>
            <a:off x="5257301" y="2589909"/>
            <a:ext cx="3643012" cy="1222743"/>
            <a:chOff x="1583571" y="1592202"/>
            <a:chExt cx="5075746" cy="162364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AD0E31-50A1-7D3E-D9AD-41BEA640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1759" y="2142962"/>
              <a:ext cx="4979400" cy="107288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239AC7-3C34-F454-1C02-AEB11134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3571" y="1592202"/>
              <a:ext cx="5075746" cy="487591"/>
            </a:xfrm>
            <a:prstGeom prst="rect">
              <a:avLst/>
            </a:prstGeom>
          </p:spPr>
        </p:pic>
      </p:grp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9A6FDF-AF26-3EF2-CECC-888BD8DCECDE}"/>
              </a:ext>
            </a:extLst>
          </p:cNvPr>
          <p:cNvSpPr txBox="1"/>
          <p:nvPr/>
        </p:nvSpPr>
        <p:spPr>
          <a:xfrm>
            <a:off x="1583571" y="821655"/>
            <a:ext cx="2697484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분포 및 값 확인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1218C4-0719-D1A3-12BE-90E01C359180}"/>
              </a:ext>
            </a:extLst>
          </p:cNvPr>
          <p:cNvGrpSpPr/>
          <p:nvPr/>
        </p:nvGrpSpPr>
        <p:grpSpPr>
          <a:xfrm>
            <a:off x="5257301" y="1579999"/>
            <a:ext cx="3595927" cy="774762"/>
            <a:chOff x="1617211" y="2263030"/>
            <a:chExt cx="3595927" cy="7747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693A71E-6092-6A73-C906-1B2070DCA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7211" y="2263030"/>
              <a:ext cx="3595927" cy="3263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1C56D8D-2C83-1E6C-5086-A4421D65A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17212" y="2656434"/>
              <a:ext cx="3575730" cy="381358"/>
            </a:xfrm>
            <a:prstGeom prst="rect">
              <a:avLst/>
            </a:prstGeom>
          </p:spPr>
        </p:pic>
      </p:grp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E2BA6C09-B7B1-CD77-8D19-7D21648E7A3E}"/>
              </a:ext>
            </a:extLst>
          </p:cNvPr>
          <p:cNvSpPr txBox="1"/>
          <p:nvPr/>
        </p:nvSpPr>
        <p:spPr>
          <a:xfrm>
            <a:off x="5299064" y="4027389"/>
            <a:ext cx="294799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16" name="Google Shape;67;p14">
            <a:extLst>
              <a:ext uri="{FF2B5EF4-FFF2-40B4-BE49-F238E27FC236}">
                <a16:creationId xmlns:a16="http://schemas.microsoft.com/office/drawing/2014/main" id="{BEF4BA75-04C0-0EF7-D4F6-850C47CC9672}"/>
              </a:ext>
            </a:extLst>
          </p:cNvPr>
          <p:cNvSpPr txBox="1"/>
          <p:nvPr/>
        </p:nvSpPr>
        <p:spPr>
          <a:xfrm>
            <a:off x="5173135" y="3823998"/>
            <a:ext cx="3346372" cy="9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Df.info() : </a:t>
            </a:r>
            <a:r>
              <a:rPr lang="ko-KR" altLang="en-US" sz="1100" dirty="0"/>
              <a:t>데이터 타입 확인</a:t>
            </a:r>
            <a:endParaRPr lang="en-US" altLang="ko-KR" sz="11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Df.head</a:t>
            </a:r>
            <a:r>
              <a:rPr lang="en-US" sz="1100" dirty="0"/>
              <a:t>() : </a:t>
            </a:r>
            <a:r>
              <a:rPr lang="ko-KR" altLang="en-US" sz="1100" dirty="0"/>
              <a:t>일부 데이터 확인</a:t>
            </a:r>
            <a:endParaRPr lang="en-US" altLang="ko-KR" sz="11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Df.describe</a:t>
            </a:r>
            <a:r>
              <a:rPr lang="en-US" sz="1100" dirty="0"/>
              <a:t>() : </a:t>
            </a:r>
            <a:r>
              <a:rPr lang="ko-KR" altLang="en-US" sz="1100" dirty="0"/>
              <a:t>수치형 데이터 기초통계 확인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87194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44C33C-78CB-6DA4-6A91-798D80D3F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747" y="2049690"/>
            <a:ext cx="3489085" cy="122302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1F3D2AF-6822-A070-B3F4-A2FBD16B2121}"/>
              </a:ext>
            </a:extLst>
          </p:cNvPr>
          <p:cNvGrpSpPr/>
          <p:nvPr/>
        </p:nvGrpSpPr>
        <p:grpSpPr>
          <a:xfrm>
            <a:off x="5051396" y="2016673"/>
            <a:ext cx="3788514" cy="2804155"/>
            <a:chOff x="1425207" y="2259832"/>
            <a:chExt cx="3788514" cy="280415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421C289-DD65-1B08-236A-33DD7F7BF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766"/>
            <a:stretch/>
          </p:blipFill>
          <p:spPr>
            <a:xfrm>
              <a:off x="1425207" y="2442538"/>
              <a:ext cx="3304113" cy="26214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BE6465-7D24-76C6-4957-4AF0EA7C8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3628" y="2259832"/>
              <a:ext cx="2630093" cy="674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</p:pic>
      </p:grpSp>
      <p:sp>
        <p:nvSpPr>
          <p:cNvPr id="16" name="Google Shape;67;p14">
            <a:extLst>
              <a:ext uri="{FF2B5EF4-FFF2-40B4-BE49-F238E27FC236}">
                <a16:creationId xmlns:a16="http://schemas.microsoft.com/office/drawing/2014/main" id="{5E505B6F-36B8-6613-8B81-42B0DB0B92C0}"/>
              </a:ext>
            </a:extLst>
          </p:cNvPr>
          <p:cNvSpPr txBox="1"/>
          <p:nvPr/>
        </p:nvSpPr>
        <p:spPr>
          <a:xfrm>
            <a:off x="1504073" y="3381556"/>
            <a:ext cx="3547323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Train 3019</a:t>
            </a:r>
            <a:r>
              <a:rPr lang="ko-KR" altLang="en-US" sz="1100" dirty="0"/>
              <a:t>행 </a:t>
            </a:r>
            <a:r>
              <a:rPr lang="en-US" altLang="ko-KR" sz="1100" dirty="0"/>
              <a:t>/ test 1626</a:t>
            </a:r>
            <a:r>
              <a:rPr lang="ko-KR" altLang="en-US" sz="1100" dirty="0"/>
              <a:t>행</a:t>
            </a:r>
            <a:endParaRPr lang="en-US" altLang="ko-KR" sz="11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Train</a:t>
            </a:r>
            <a:r>
              <a:rPr lang="ko-KR" altLang="en-US" sz="1100" dirty="0"/>
              <a:t> </a:t>
            </a:r>
            <a:r>
              <a:rPr lang="en-US" altLang="ko-KR" sz="1100" dirty="0"/>
              <a:t>66</a:t>
            </a:r>
            <a:r>
              <a:rPr lang="ko-KR" altLang="en-US" sz="1100" dirty="0"/>
              <a:t>열 </a:t>
            </a:r>
            <a:r>
              <a:rPr lang="en-US" altLang="ko-KR" sz="1100" dirty="0"/>
              <a:t>/ test 65</a:t>
            </a:r>
            <a:r>
              <a:rPr lang="ko-KR" altLang="en-US" sz="1100" dirty="0"/>
              <a:t>열</a:t>
            </a:r>
            <a:endParaRPr lang="en-US" altLang="ko-KR" sz="11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Categorical</a:t>
            </a:r>
            <a:r>
              <a:rPr lang="ko-KR" altLang="en-US" sz="1100" dirty="0"/>
              <a:t> </a:t>
            </a:r>
            <a:r>
              <a:rPr lang="en-US" altLang="ko-KR" sz="1100" dirty="0"/>
              <a:t>6</a:t>
            </a:r>
            <a:r>
              <a:rPr lang="ko-KR" altLang="en-US" sz="1100" dirty="0"/>
              <a:t>개 </a:t>
            </a:r>
            <a:r>
              <a:rPr lang="en-US" altLang="ko-KR" sz="1100" dirty="0"/>
              <a:t>/ Numerical 59</a:t>
            </a:r>
            <a:r>
              <a:rPr lang="ko-KR" altLang="en-US" sz="1100" dirty="0"/>
              <a:t>개 </a:t>
            </a:r>
            <a:r>
              <a:rPr lang="en-US" altLang="ko-KR" sz="1100" dirty="0"/>
              <a:t>/ TEXT</a:t>
            </a:r>
            <a:r>
              <a:rPr lang="ko-KR" altLang="en-US" sz="1100" dirty="0"/>
              <a:t> </a:t>
            </a:r>
            <a:r>
              <a:rPr lang="en-US" altLang="ko-KR" sz="1100" dirty="0"/>
              <a:t>1</a:t>
            </a:r>
            <a:r>
              <a:rPr lang="ko-KR" altLang="en-US" sz="1100" dirty="0"/>
              <a:t>개</a:t>
            </a:r>
            <a:endParaRPr lang="en-US" altLang="ko-KR" sz="11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중복 데이터 </a:t>
            </a:r>
            <a:r>
              <a:rPr lang="en-US" altLang="ko-KR" sz="1100" dirty="0"/>
              <a:t>X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결측 데이터 </a:t>
            </a:r>
            <a:r>
              <a:rPr lang="en-US" altLang="ko-KR" sz="1100" dirty="0"/>
              <a:t>X</a:t>
            </a:r>
            <a:endParaRPr sz="11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101A4E3-EE60-63E6-BEB4-55F72329F03F}"/>
              </a:ext>
            </a:extLst>
          </p:cNvPr>
          <p:cNvGrpSpPr/>
          <p:nvPr/>
        </p:nvGrpSpPr>
        <p:grpSpPr>
          <a:xfrm>
            <a:off x="1837595" y="1004438"/>
            <a:ext cx="6557670" cy="788735"/>
            <a:chOff x="1488057" y="854595"/>
            <a:chExt cx="6557670" cy="78873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F554B44-2C6E-06F5-28DA-8AB69E9AF365}"/>
                </a:ext>
              </a:extLst>
            </p:cNvPr>
            <p:cNvGrpSpPr/>
            <p:nvPr/>
          </p:nvGrpSpPr>
          <p:grpSpPr>
            <a:xfrm>
              <a:off x="1856354" y="902729"/>
              <a:ext cx="5821076" cy="692467"/>
              <a:chOff x="1703787" y="882726"/>
              <a:chExt cx="5821076" cy="692467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487020A2-3470-4369-C28E-28717AA16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3787" y="1029195"/>
                <a:ext cx="1667120" cy="399528"/>
              </a:xfrm>
              <a:prstGeom prst="rect">
                <a:avLst/>
              </a:prstGeom>
            </p:spPr>
          </p:pic>
          <p:sp>
            <p:nvSpPr>
              <p:cNvPr id="17" name="Google Shape;67;p14">
                <a:extLst>
                  <a:ext uri="{FF2B5EF4-FFF2-40B4-BE49-F238E27FC236}">
                    <a16:creationId xmlns:a16="http://schemas.microsoft.com/office/drawing/2014/main" id="{819B50A4-1158-06D4-012F-8CBBCC77215A}"/>
                  </a:ext>
                </a:extLst>
              </p:cNvPr>
              <p:cNvSpPr txBox="1"/>
              <p:nvPr/>
            </p:nvSpPr>
            <p:spPr>
              <a:xfrm>
                <a:off x="3604874" y="882726"/>
                <a:ext cx="3919989" cy="692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100" dirty="0"/>
                  <a:t>데이터 프레임에 대해 자동으로 보고서를 만들어주는 패키지</a:t>
                </a:r>
                <a:endParaRPr lang="en-US" altLang="ko-KR" sz="1100" dirty="0"/>
              </a:p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/>
                  <a:t>EDA</a:t>
                </a:r>
                <a:r>
                  <a:rPr lang="ko-KR" altLang="en-US" sz="1100" dirty="0"/>
                  <a:t>와 간단한 시각화에 유용</a:t>
                </a:r>
                <a:endParaRPr sz="1100" dirty="0"/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31978FA-C5E8-FA03-3F7B-D2E8E57A0757}"/>
                </a:ext>
              </a:extLst>
            </p:cNvPr>
            <p:cNvSpPr/>
            <p:nvPr/>
          </p:nvSpPr>
          <p:spPr>
            <a:xfrm>
              <a:off x="1488057" y="854595"/>
              <a:ext cx="6557670" cy="788735"/>
            </a:xfrm>
            <a:prstGeom prst="roundRect">
              <a:avLst>
                <a:gd name="adj" fmla="val 9736"/>
              </a:avLst>
            </a:prstGeom>
            <a:noFill/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33370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413</Words>
  <Application>Microsoft Office PowerPoint</Application>
  <PresentationFormat>화면 슬라이드 쇼(16:9)</PresentationFormat>
  <Paragraphs>88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NanumGothic ExtraBold</vt:lpstr>
      <vt:lpstr>Noto Sans KR</vt:lpstr>
      <vt:lpstr>Arial</vt:lpstr>
      <vt:lpstr>Roboto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hyewon lee</cp:lastModifiedBy>
  <cp:revision>7</cp:revision>
  <dcterms:modified xsi:type="dcterms:W3CDTF">2024-03-25T11:51:00Z</dcterms:modified>
</cp:coreProperties>
</file>